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</p:sldMasterIdLst>
  <p:notesMasterIdLst>
    <p:notesMasterId r:id="rId34"/>
  </p:notesMasterIdLst>
  <p:handoutMasterIdLst>
    <p:handoutMasterId r:id="rId35"/>
  </p:handoutMasterIdLst>
  <p:sldIdLst>
    <p:sldId id="353" r:id="rId5"/>
    <p:sldId id="405" r:id="rId6"/>
    <p:sldId id="427" r:id="rId7"/>
    <p:sldId id="417" r:id="rId8"/>
    <p:sldId id="478" r:id="rId9"/>
    <p:sldId id="485" r:id="rId10"/>
    <p:sldId id="477" r:id="rId11"/>
    <p:sldId id="473" r:id="rId12"/>
    <p:sldId id="476" r:id="rId13"/>
    <p:sldId id="463" r:id="rId14"/>
    <p:sldId id="432" r:id="rId15"/>
    <p:sldId id="471" r:id="rId16"/>
    <p:sldId id="433" r:id="rId17"/>
    <p:sldId id="479" r:id="rId18"/>
    <p:sldId id="480" r:id="rId19"/>
    <p:sldId id="481" r:id="rId20"/>
    <p:sldId id="482" r:id="rId21"/>
    <p:sldId id="450" r:id="rId22"/>
    <p:sldId id="452" r:id="rId23"/>
    <p:sldId id="453" r:id="rId24"/>
    <p:sldId id="455" r:id="rId25"/>
    <p:sldId id="456" r:id="rId26"/>
    <p:sldId id="458" r:id="rId27"/>
    <p:sldId id="460" r:id="rId28"/>
    <p:sldId id="483" r:id="rId29"/>
    <p:sldId id="459" r:id="rId30"/>
    <p:sldId id="484" r:id="rId31"/>
    <p:sldId id="390" r:id="rId32"/>
    <p:sldId id="474" r:id="rId33"/>
  </p:sldIdLst>
  <p:sldSz cx="10080625" cy="7559675"/>
  <p:notesSz cx="6794500" cy="9931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430213" indent="-2159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646113" indent="-2159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862013" indent="-214313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1077913" indent="-2159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5" userDrawn="1">
          <p15:clr>
            <a:srgbClr val="A4A3A4"/>
          </p15:clr>
        </p15:guide>
        <p15:guide id="2" pos="19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D8D624-0D77-A25A-FD5E-6D7C2C76D77C}" name="Gerhard Booyse" initials="GB" userId="S::Gerhard.Booyse@umalusi.org.za::3c597261-e32b-4443-96e6-d654d39b497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mien Rousseau" initials="" lastIdx="1" clrIdx="0"/>
  <p:cmAuthor id="2" name="Edward Mokhwelepa" initials="" lastIdx="2" clrIdx="1"/>
  <p:cmAuthor id="3" name="Dexter Simelane" initials="DS" lastIdx="4" clrIdx="2"/>
  <p:cmAuthor id="4" name="Gerhard Booyse" initials="GB" lastIdx="5" clrIdx="3"/>
  <p:cmAuthor id="5" name="Dexter Simelane" initials="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FF80"/>
    <a:srgbClr val="000099"/>
    <a:srgbClr val="CDCDE6"/>
    <a:srgbClr val="004A8F"/>
    <a:srgbClr val="003366"/>
    <a:srgbClr val="E8E8F3"/>
    <a:srgbClr val="D6D6F5"/>
    <a:srgbClr val="FFFF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2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675"/>
        <p:guide pos="19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95D28D-B23B-4CC0-88CE-C9B4A3D63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45DEE-EBA3-42D7-A824-A9A8B8BFC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890" y="1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345418-994A-4BE5-966F-D11023EB47DD}" type="datetimeFigureOut">
              <a:rPr lang="en-ZA"/>
              <a:pPr>
                <a:defRPr/>
              </a:pPr>
              <a:t>2023/03/28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78A0E-96BB-43D5-A507-13430B7F6C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9C6EC-2CC8-4D8E-BF94-774D21AF43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C7EA7D-4B59-49B2-8F22-CCFF4E1E0F75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>
            <a:extLst>
              <a:ext uri="{FF2B5EF4-FFF2-40B4-BE49-F238E27FC236}">
                <a16:creationId xmlns:a16="http://schemas.microsoft.com/office/drawing/2014/main" id="{E139A69A-98FA-425E-B17A-2720F6D46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6794500" cy="9931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lIns="83796" tIns="41898" rIns="83796" bIns="41898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US" altLang="en-US">
              <a:ea typeface="+mn-ea"/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7911CE53-2458-476E-AC79-D4859AFF941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55650"/>
            <a:ext cx="495935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47BAF0C-6AFA-4085-BB7F-E6B6CEF03A0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133" y="4718726"/>
            <a:ext cx="5433061" cy="44646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516C6A3-03AF-4EC5-AB4F-D54C5EDB7B0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6611" cy="49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63380" algn="l"/>
                <a:tab pos="1326761" algn="l"/>
                <a:tab pos="1990141" algn="l"/>
                <a:tab pos="265352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C78CBB6-AA19-47EE-AEE5-CCCB9DDE3DC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4717" y="0"/>
            <a:ext cx="2946610" cy="49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63380" algn="l"/>
                <a:tab pos="1326761" algn="l"/>
                <a:tab pos="1990141" algn="l"/>
                <a:tab pos="265352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BEDB411-FC94-471B-BF37-79E7E8F978E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34274"/>
            <a:ext cx="2946611" cy="49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63380" algn="l"/>
                <a:tab pos="1326761" algn="l"/>
                <a:tab pos="1990141" algn="l"/>
                <a:tab pos="265352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39362D2-1AB3-4C35-8879-DB390E725D0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4717" y="9434274"/>
            <a:ext cx="2946610" cy="49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661987" algn="l"/>
                <a:tab pos="1325560" algn="l"/>
                <a:tab pos="1989134" algn="l"/>
                <a:tab pos="2652707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defRPr>
            </a:lvl1pPr>
          </a:lstStyle>
          <a:p>
            <a:pPr>
              <a:defRPr/>
            </a:pPr>
            <a:fld id="{458FC368-A47C-44FD-9CFA-B1C71B3816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7B71190-7147-4FAC-82A0-D1FFAF41C1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7" algn="l"/>
                <a:tab pos="1325560" algn="l"/>
                <a:tab pos="1989134" algn="l"/>
                <a:tab pos="2652707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679448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7" algn="l"/>
                <a:tab pos="1325560" algn="l"/>
                <a:tab pos="1989134" algn="l"/>
                <a:tab pos="2652707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46160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7" algn="l"/>
                <a:tab pos="1325560" algn="l"/>
                <a:tab pos="1989134" algn="l"/>
                <a:tab pos="2652707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465260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7" algn="l"/>
                <a:tab pos="1325560" algn="l"/>
                <a:tab pos="1989134" algn="l"/>
                <a:tab pos="2652707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884359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7" algn="l"/>
                <a:tab pos="1325560" algn="l"/>
                <a:tab pos="1989134" algn="l"/>
                <a:tab pos="2652707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41557" indent="-207963" defTabSz="44926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7" algn="l"/>
                <a:tab pos="1325560" algn="l"/>
                <a:tab pos="1989134" algn="l"/>
                <a:tab pos="2652707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98757" indent="-207963" defTabSz="44926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7" algn="l"/>
                <a:tab pos="1325560" algn="l"/>
                <a:tab pos="1989134" algn="l"/>
                <a:tab pos="2652707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55956" indent="-207963" defTabSz="44926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7" algn="l"/>
                <a:tab pos="1325560" algn="l"/>
                <a:tab pos="1989134" algn="l"/>
                <a:tab pos="2652707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13155" indent="-207963" defTabSz="44926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7" algn="l"/>
                <a:tab pos="1325560" algn="l"/>
                <a:tab pos="1989134" algn="l"/>
                <a:tab pos="2652707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AC7F19F-8370-437F-88BE-1BC50290B80D}" type="slidenum">
              <a:rPr lang="en-GB" altLang="en-US" sz="1300">
                <a:ea typeface="Arial Unicode MS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en-US" sz="1300">
              <a:ea typeface="Arial Unicode MS" pitchFamily="34" charset="-128"/>
            </a:endParaRPr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1E0BD09C-687D-4BD6-9C53-B9D48AE35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898" y="754426"/>
            <a:ext cx="4803118" cy="37244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96" tIns="41898" rIns="83796" bIns="41898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en-US" alt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1FC0335B-4624-4310-A93A-6E1C2BECE68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133" y="4718726"/>
            <a:ext cx="5434649" cy="4466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28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41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23850"/>
            <a:ext cx="2265363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23850"/>
            <a:ext cx="6648450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70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23850"/>
            <a:ext cx="9066213" cy="933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869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10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58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331913"/>
            <a:ext cx="4456113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331913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38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23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28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16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94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38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E092DD00-4E26-4247-9A40-81CEAE20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607C5839-C212-4348-A1EA-D1BF9C221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23850"/>
            <a:ext cx="90662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871CCCC-0909-4630-AC8D-6F8B88558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331913"/>
            <a:ext cx="9066213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  <a:p>
            <a:pPr lvl="4"/>
            <a:r>
              <a:rPr lang="en-GB" altLang="en-US" dirty="0"/>
              <a:t>Eighth Outline Level</a:t>
            </a:r>
          </a:p>
          <a:p>
            <a:pPr lvl="4"/>
            <a:r>
              <a:rPr lang="en-GB" altLang="en-US" dirty="0"/>
              <a:t>Ninth Outline Level</a:t>
            </a:r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6CC5FF64-1C29-4A30-AA21-19434929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375"/>
            <a:ext cx="100806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687C24-7A7A-3DF6-5226-308D8438BF0C}"/>
              </a:ext>
            </a:extLst>
          </p:cNvPr>
          <p:cNvSpPr txBox="1"/>
          <p:nvPr userDrawn="1"/>
        </p:nvSpPr>
        <p:spPr>
          <a:xfrm>
            <a:off x="7859712" y="686173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CE96E31-7024-497E-B45F-FB156AA6C8F7}" type="slidenum">
              <a:rPr lang="en-ZA" smtClean="0">
                <a:solidFill>
                  <a:srgbClr val="003399"/>
                </a:solidFill>
                <a:latin typeface="Century Gothic" panose="020B0502020202020204" pitchFamily="34" charset="0"/>
              </a:rPr>
              <a:t>‹#›</a:t>
            </a:fld>
            <a:r>
              <a:rPr lang="en-ZA" dirty="0">
                <a:solidFill>
                  <a:srgbClr val="003399"/>
                </a:solidFill>
                <a:latin typeface="Century Gothic" panose="020B0502020202020204" pitchFamily="34" charset="0"/>
              </a:rPr>
              <a:t> of 29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ea typeface="MS Gothic" pitchFamily="49" charset="0"/>
          <a:cs typeface="MS Gothic" pitchFamily="49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ea typeface="MS Gothic" pitchFamily="49" charset="0"/>
          <a:cs typeface="MS Gothic" pitchFamily="49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ea typeface="MS Gothic" pitchFamily="49" charset="0"/>
          <a:cs typeface="MS Gothic" pitchFamily="49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ea typeface="MS Gothic" pitchFamily="49" charset="0"/>
          <a:cs typeface="MS Gothic" pitchFamily="49" charset="0"/>
        </a:defRPr>
      </a:lvl5pPr>
      <a:lvl6pPr marL="4572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MS Gothic" pitchFamily="49" charset="0"/>
          <a:cs typeface="MS Gothic" pitchFamily="49" charset="0"/>
        </a:defRPr>
      </a:lvl6pPr>
      <a:lvl7pPr marL="9144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MS Gothic" pitchFamily="49" charset="0"/>
          <a:cs typeface="MS Gothic" pitchFamily="49" charset="0"/>
        </a:defRPr>
      </a:lvl7pPr>
      <a:lvl8pPr marL="1371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MS Gothic" pitchFamily="49" charset="0"/>
          <a:cs typeface="MS Gothic" pitchFamily="49" charset="0"/>
        </a:defRPr>
      </a:lvl8pPr>
      <a:lvl9pPr marL="18288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MS Gothic" pitchFamily="49" charset="0"/>
          <a:cs typeface="MS Gothic" pitchFamily="49" charset="0"/>
        </a:defRPr>
      </a:lvl9pPr>
    </p:titleStyle>
    <p:bodyStyle>
      <a:lvl1pPr marL="430213" indent="-32385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0425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3813" indent="-2159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5613" indent="-214313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7413" indent="-2159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4613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1813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9013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6213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9433286E-CA67-4C09-A0D6-FCE34A7F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46038"/>
            <a:ext cx="10079037" cy="237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Slide Number Placeholder 5">
            <a:extLst>
              <a:ext uri="{FF2B5EF4-FFF2-40B4-BE49-F238E27FC236}">
                <a16:creationId xmlns:a16="http://schemas.microsoft.com/office/drawing/2014/main" id="{F792E9C0-6437-4329-A9AD-773DCF4DADE4}"/>
              </a:ext>
            </a:extLst>
          </p:cNvPr>
          <p:cNvSpPr txBox="1">
            <a:spLocks/>
          </p:cNvSpPr>
          <p:nvPr/>
        </p:nvSpPr>
        <p:spPr bwMode="auto">
          <a:xfrm>
            <a:off x="7402513" y="6827838"/>
            <a:ext cx="22669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60425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93813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25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574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146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718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290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862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ZA" altLang="en-US" sz="1200">
              <a:solidFill>
                <a:schemeClr val="tx1"/>
              </a:solidFill>
            </a:endParaRPr>
          </a:p>
        </p:txBody>
      </p:sp>
      <p:sp>
        <p:nvSpPr>
          <p:cNvPr id="4100" name="Title 1">
            <a:extLst>
              <a:ext uri="{FF2B5EF4-FFF2-40B4-BE49-F238E27FC236}">
                <a16:creationId xmlns:a16="http://schemas.microsoft.com/office/drawing/2014/main" id="{7B5A4518-C19A-4A85-A5B0-2D2715708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7" y="2049463"/>
            <a:ext cx="9280525" cy="42926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Webinar</a:t>
            </a:r>
            <a:br>
              <a:rPr lang="en-US" alt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en-US" alt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alt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Innovatively replacing your lost or damaged certificate issued by Umalusi</a:t>
            </a:r>
            <a:br>
              <a:rPr lang="en-US" alt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en-US" alt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alt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March 2023</a:t>
            </a:r>
            <a:endParaRPr lang="en-ZA" altLang="en-US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EBFC7A-FFBD-45F7-9E8B-DBB29CABDB14}"/>
              </a:ext>
            </a:extLst>
          </p:cNvPr>
          <p:cNvSpPr txBox="1">
            <a:spLocks/>
          </p:cNvSpPr>
          <p:nvPr/>
        </p:nvSpPr>
        <p:spPr>
          <a:xfrm>
            <a:off x="625475" y="4195763"/>
            <a:ext cx="9066213" cy="2327275"/>
          </a:xfrm>
          <a:prstGeom prst="rect">
            <a:avLst/>
          </a:prstGeom>
        </p:spPr>
        <p:txBody>
          <a:bodyPr/>
          <a:lstStyle>
            <a:lvl1pPr marL="430213" indent="-3238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60425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93813" indent="-215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725613" indent="-214313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157413" indent="-215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614613" indent="-215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071813" indent="-215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529013" indent="-215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986213" indent="-215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3" indent="0">
              <a:buFont typeface="Wingdings" panose="05000000000000000000" pitchFamily="2" charset="2"/>
              <a:buNone/>
              <a:defRPr/>
            </a:pPr>
            <a:endParaRPr lang="en-ZA" altLang="en-US" sz="3600" b="1" kern="0">
              <a:solidFill>
                <a:srgbClr val="004A8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912" y="2068193"/>
            <a:ext cx="8229600" cy="2473643"/>
          </a:xfrm>
        </p:spPr>
        <p:txBody>
          <a:bodyPr/>
          <a:lstStyle/>
          <a:p>
            <a:r>
              <a:rPr lang="en-ZA" alt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How does a candidate apply online for a replacement certificate?</a:t>
            </a:r>
          </a:p>
        </p:txBody>
      </p:sp>
    </p:spTree>
    <p:extLst>
      <p:ext uri="{BB962C8B-B14F-4D97-AF65-F5344CB8AC3E}">
        <p14:creationId xmlns:p14="http://schemas.microsoft.com/office/powerpoint/2010/main" val="47307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512" y="274637"/>
            <a:ext cx="9409113" cy="53340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Umalusi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C0663-7D72-7DC2-6E7C-9A68AD345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1" y="1031477"/>
            <a:ext cx="9829801" cy="549671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6E7E783-6005-D062-1893-FDD9ED4D8C7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64424" y="1301675"/>
            <a:ext cx="2517289" cy="2592593"/>
          </a:xfrm>
          <a:prstGeom prst="straightConnector1">
            <a:avLst/>
          </a:prstGeom>
          <a:solidFill>
            <a:srgbClr val="00B8FF"/>
          </a:solidFill>
          <a:ln w="793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98C616-93FF-A933-3D91-45DDE639B8F6}"/>
              </a:ext>
            </a:extLst>
          </p:cNvPr>
          <p:cNvCxnSpPr>
            <a:cxnSpLocks/>
          </p:cNvCxnSpPr>
          <p:nvPr/>
        </p:nvCxnSpPr>
        <p:spPr bwMode="auto">
          <a:xfrm flipH="1">
            <a:off x="3732904" y="4184725"/>
            <a:ext cx="3248809" cy="1032734"/>
          </a:xfrm>
          <a:prstGeom prst="straightConnector1">
            <a:avLst/>
          </a:prstGeom>
          <a:solidFill>
            <a:srgbClr val="00B8FF"/>
          </a:solidFill>
          <a:ln w="793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3801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Landing page - applicant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43AD1-645E-2C65-2253-304D3FA03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" y="808038"/>
            <a:ext cx="9905999" cy="57150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7807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Step 1: Register an account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FD0C0-8201-E7A1-B901-7DEB5D91A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458"/>
            <a:ext cx="10080625" cy="58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5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Step 1: Register an account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70F7E-5530-1823-ED9B-B60FBDF00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3735"/>
            <a:ext cx="10080625" cy="33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Step 1: Register an acc</a:t>
            </a:r>
            <a:r>
              <a:rPr lang="en-ZA" altLang="en-US" b="1" dirty="0">
                <a:solidFill>
                  <a:srgbClr val="004A8F"/>
                </a:solidFill>
                <a:latin typeface="Century Gothic" panose="020B0502020202020204" pitchFamily="34" charset="0"/>
              </a:rPr>
              <a:t>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B5727-B893-19FE-CEF6-4D4D7D46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5" y="774700"/>
            <a:ext cx="83343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0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Step 1: Register an account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33F8E-FB6E-F65A-9F81-20D23488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212975"/>
            <a:ext cx="92678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62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Step 1: Register an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5D592-C705-170A-6563-93DAFAABD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861"/>
            <a:ext cx="10080625" cy="41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47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Step 2: Create request (detail)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04921-81C2-1726-9AEF-F1A135A8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201"/>
            <a:ext cx="10080625" cy="56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58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Step 2: Select type of certificate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9121F-F7B2-4EA3-8F87-3C38AA4FD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2" y="808037"/>
            <a:ext cx="9332913" cy="57150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4300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47D4894-6B30-44AE-80F4-5BA1B2025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Outline</a:t>
            </a:r>
            <a:endParaRPr lang="en-ZA" altLang="en-US" dirty="0">
              <a:solidFill>
                <a:srgbClr val="002060"/>
              </a:solidFill>
            </a:endParaRP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DFAED49A-0F2E-4C52-AE60-3FF9F74DC8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1362" y="1344706"/>
            <a:ext cx="8593137" cy="4313816"/>
          </a:xfrm>
        </p:spPr>
        <p:txBody>
          <a:bodyPr/>
          <a:lstStyle/>
          <a:p>
            <a:r>
              <a:rPr lang="en-US" altLang="en-U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Introduction</a:t>
            </a:r>
          </a:p>
          <a:p>
            <a:r>
              <a:rPr lang="en-US" altLang="en-U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Background</a:t>
            </a:r>
          </a:p>
          <a:p>
            <a:r>
              <a:rPr lang="en-US" altLang="en-U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Difference: First issue; Re-issue and Replacement</a:t>
            </a:r>
          </a:p>
          <a:p>
            <a:r>
              <a:rPr lang="en-US" altLang="en-U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Why an alternative </a:t>
            </a:r>
          </a:p>
          <a:p>
            <a:r>
              <a:rPr lang="en-US" altLang="en-U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System development and implementation </a:t>
            </a:r>
          </a:p>
          <a:p>
            <a:r>
              <a:rPr lang="en-US" altLang="en-U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Overview of the process</a:t>
            </a:r>
          </a:p>
          <a:p>
            <a:r>
              <a:rPr lang="en-US" altLang="en-U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Demonstration of the online system</a:t>
            </a:r>
          </a:p>
          <a:p>
            <a:r>
              <a:rPr lang="en-US" altLang="en-U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Questions/Comments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Step 2: Upload documentation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FFD78D-97D3-C6C7-CA02-91C9317C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844"/>
            <a:ext cx="10080625" cy="52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58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Online application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F0805-D708-EA68-CCC9-CF40F8679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0523"/>
            <a:ext cx="10080625" cy="51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58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Step 2: Choose collection/courier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61363-36B4-E3AD-87F4-0FF3AF80A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099"/>
            <a:ext cx="10080625" cy="593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9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Step 2 – Provide delivery address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1CE4E-3E7B-4E23-9661-65CE93CC1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" y="779003"/>
            <a:ext cx="9601201" cy="574403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8646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Step 2: Payment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F64C6-6B20-7DFE-D1AA-9FFD42CDC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9523"/>
            <a:ext cx="10080625" cy="61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29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Step 2: Payment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F73F5-EC80-C592-5B5D-B50C3CFDC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0" y="933450"/>
            <a:ext cx="9446835" cy="54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5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A52F2C-24C1-4DC0-9EFD-5BF66C76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Step 3: Track your application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7D675-E8B7-48C6-84CD-D4E1B80C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" y="981335"/>
            <a:ext cx="9753601" cy="54655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7791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2B657BB-9502-4675-B35C-46BE0E557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9066212" cy="933450"/>
          </a:xfrm>
        </p:spPr>
        <p:txBody>
          <a:bodyPr/>
          <a:lstStyle/>
          <a:p>
            <a:r>
              <a:rPr lang="en-ZA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Flyer with the processes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F7A50FC-BBED-43F5-AADE-7A392DB965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9712" y="922337"/>
            <a:ext cx="9601199" cy="5524499"/>
          </a:xfrm>
        </p:spPr>
        <p:txBody>
          <a:bodyPr/>
          <a:lstStyle/>
          <a:p>
            <a:endParaRPr lang="en-GB" altLang="en-US" dirty="0">
              <a:solidFill>
                <a:srgbClr val="003399"/>
              </a:solidFill>
              <a:latin typeface="Century Gothic" panose="020B0502020202020204" pitchFamily="34" charset="0"/>
            </a:endParaRPr>
          </a:p>
          <a:p>
            <a:endParaRPr lang="en-ZA" altLang="en-US" dirty="0">
              <a:solidFill>
                <a:srgbClr val="0033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AACA8-4F79-069D-4197-7EC49858F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22337"/>
            <a:ext cx="10080624" cy="63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52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0BA7166E-B022-4024-BF4C-754965CE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13" y="960438"/>
            <a:ext cx="9066212" cy="5486400"/>
          </a:xfrm>
        </p:spPr>
        <p:txBody>
          <a:bodyPr/>
          <a:lstStyle/>
          <a:p>
            <a:pPr marL="106363" indent="0" algn="ctr">
              <a:buFont typeface="Wingdings" panose="05000000000000000000" pitchFamily="2" charset="2"/>
              <a:buNone/>
              <a:defRPr/>
            </a:pPr>
            <a:endParaRPr lang="en-ZA" altLang="en-US" sz="4400" b="1">
              <a:latin typeface="Century Gothic" panose="020B0502020202020204" pitchFamily="34" charset="0"/>
            </a:endParaRPr>
          </a:p>
          <a:p>
            <a:pPr marL="106363" indent="0" algn="ctr">
              <a:buFont typeface="Wingdings" panose="05000000000000000000" pitchFamily="2" charset="2"/>
              <a:buNone/>
              <a:defRPr/>
            </a:pPr>
            <a:endParaRPr lang="en-ZA" altLang="en-US" sz="4400" b="1">
              <a:latin typeface="Century Gothic" panose="020B0502020202020204" pitchFamily="34" charset="0"/>
            </a:endParaRPr>
          </a:p>
          <a:p>
            <a:pPr marL="106363" indent="0" algn="ctr">
              <a:buFont typeface="Wingdings" panose="05000000000000000000" pitchFamily="2" charset="2"/>
              <a:buNone/>
              <a:defRPr/>
            </a:pPr>
            <a:r>
              <a:rPr lang="en-ZA" altLang="en-US" sz="6000" b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Questions?</a:t>
            </a:r>
          </a:p>
          <a:p>
            <a:pPr marL="106363" indent="0" algn="ctr">
              <a:buFont typeface="Wingdings" panose="05000000000000000000" pitchFamily="2" charset="2"/>
              <a:buNone/>
              <a:defRPr/>
            </a:pPr>
            <a:r>
              <a:rPr lang="en-ZA" altLang="en-US" sz="6000" b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Comments!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0BA7166E-B022-4024-BF4C-754965CE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13" y="960438"/>
            <a:ext cx="9066212" cy="5486400"/>
          </a:xfrm>
        </p:spPr>
        <p:txBody>
          <a:bodyPr/>
          <a:lstStyle/>
          <a:p>
            <a:pPr marL="106363" indent="0" algn="ctr">
              <a:buFont typeface="Wingdings" panose="05000000000000000000" pitchFamily="2" charset="2"/>
              <a:buNone/>
              <a:defRPr/>
            </a:pPr>
            <a:endParaRPr lang="en-ZA" altLang="en-US" sz="4400" b="1">
              <a:latin typeface="Century Gothic" panose="020B0502020202020204" pitchFamily="34" charset="0"/>
            </a:endParaRPr>
          </a:p>
          <a:p>
            <a:pPr marL="106363" indent="0" algn="ctr">
              <a:buFont typeface="Wingdings" panose="05000000000000000000" pitchFamily="2" charset="2"/>
              <a:buNone/>
              <a:defRPr/>
            </a:pPr>
            <a:endParaRPr lang="en-ZA" altLang="en-US" sz="4400" b="1">
              <a:latin typeface="Century Gothic" panose="020B0502020202020204" pitchFamily="34" charset="0"/>
            </a:endParaRPr>
          </a:p>
          <a:p>
            <a:pPr marL="106363" indent="0" algn="ctr">
              <a:buFont typeface="Wingdings" panose="05000000000000000000" pitchFamily="2" charset="2"/>
              <a:buNone/>
              <a:defRPr/>
            </a:pPr>
            <a:r>
              <a:rPr lang="en-ZA" altLang="en-US" sz="9600" b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74774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8039F61-4216-4DC8-86C2-4B10D207F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Introduction</a:t>
            </a:r>
            <a:endParaRPr lang="en-ZA" altLang="en-US" dirty="0">
              <a:solidFill>
                <a:srgbClr val="002060"/>
              </a:solidFill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8EC404A-5818-441B-9E43-397BE65F90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2222" y="1703867"/>
            <a:ext cx="9445214" cy="5132742"/>
          </a:xfrm>
        </p:spPr>
        <p:txBody>
          <a:bodyPr/>
          <a:lstStyle/>
          <a:p>
            <a:pPr marL="106363" indent="0">
              <a:spcBef>
                <a:spcPts val="1200"/>
              </a:spcBef>
              <a:spcAft>
                <a:spcPts val="3000"/>
              </a:spcAft>
              <a:buNone/>
            </a:pPr>
            <a:r>
              <a:rPr lang="en-ZA" alt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The National Certificates that Umalusi issues to candidates after they have qualified enable them to gain access to either further education, higher education or the world of work.</a:t>
            </a:r>
          </a:p>
          <a:p>
            <a:pPr marL="106363" indent="0">
              <a:spcBef>
                <a:spcPts val="1200"/>
              </a:spcBef>
              <a:spcAft>
                <a:spcPts val="3000"/>
              </a:spcAft>
              <a:buNone/>
            </a:pPr>
            <a:r>
              <a:rPr lang="en-ZA" alt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The question: What  to do when the first issue of the certificate is lost or damaged?</a:t>
            </a:r>
          </a:p>
          <a:p>
            <a:pPr marL="106363" indent="0">
              <a:spcBef>
                <a:spcPts val="1200"/>
              </a:spcBef>
              <a:spcAft>
                <a:spcPts val="3000"/>
              </a:spcAft>
              <a:buNone/>
            </a:pPr>
            <a:r>
              <a:rPr lang="en-ZA" alt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This presentation explains what you need to do in order to obtain a replacement certificate from Umalusi.</a:t>
            </a:r>
          </a:p>
          <a:p>
            <a:pPr marL="106363" indent="0">
              <a:spcBef>
                <a:spcPts val="1200"/>
              </a:spcBef>
              <a:spcAft>
                <a:spcPts val="3000"/>
              </a:spcAft>
              <a:buNone/>
            </a:pPr>
            <a:endParaRPr lang="en-ZA" altLang="en-US" sz="2800" dirty="0">
              <a:solidFill>
                <a:srgbClr val="003399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7554200-9747-9171-FF0D-7747D81D7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7" y="350837"/>
            <a:ext cx="9066212" cy="93345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Background</a:t>
            </a:r>
            <a:endParaRPr lang="en-ZA" altLang="en-US" sz="3600" dirty="0">
              <a:solidFill>
                <a:srgbClr val="002060"/>
              </a:solidFill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5F6AFCF1-CB14-904F-9210-699CB49758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8475" y="1341437"/>
            <a:ext cx="9066213" cy="4876800"/>
          </a:xfrm>
        </p:spPr>
        <p:txBody>
          <a:bodyPr/>
          <a:lstStyle/>
          <a:p>
            <a:pPr marL="429895">
              <a:defRPr/>
            </a:pPr>
            <a:r>
              <a:rPr lang="en-ZA" sz="205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In terms of clause 17A (6) of the GENFETQA Act 58 of 2001, as amended, Umalusi is mandated to issue certificates:</a:t>
            </a:r>
          </a:p>
          <a:p>
            <a:pPr marL="860107" lvl="1">
              <a:defRPr/>
            </a:pPr>
            <a:r>
              <a:rPr lang="en-ZA" sz="2050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“ The Council must issue certificates to learners who have achieved 	qualifications or part-qualifications</a:t>
            </a:r>
            <a:r>
              <a:rPr lang="en-ZA" sz="205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.”</a:t>
            </a:r>
          </a:p>
          <a:p>
            <a:pPr marL="429895">
              <a:defRPr/>
            </a:pPr>
            <a:r>
              <a:rPr lang="en-US" sz="2050" dirty="0">
                <a:solidFill>
                  <a:srgbClr val="002060"/>
                </a:solidFill>
                <a:latin typeface="Century Gothic" panose="020B0502020202020204" pitchFamily="34" charset="0"/>
              </a:rPr>
              <a:t>The </a:t>
            </a:r>
            <a:r>
              <a:rPr lang="en-US" sz="2050" i="1" dirty="0">
                <a:solidFill>
                  <a:srgbClr val="002060"/>
                </a:solidFill>
                <a:latin typeface="Century Gothic" panose="020B0502020202020204" pitchFamily="34" charset="0"/>
              </a:rPr>
              <a:t>Policy for the Certification of Candidate records on the GFETQSF </a:t>
            </a:r>
            <a:r>
              <a:rPr lang="en-US" sz="2050" dirty="0">
                <a:solidFill>
                  <a:srgbClr val="002060"/>
                </a:solidFill>
                <a:latin typeface="Century Gothic" panose="020B0502020202020204" pitchFamily="34" charset="0"/>
              </a:rPr>
              <a:t>provides for the certification procedure – all applications for certification must be directed to Umalusi via an Assessment Body. </a:t>
            </a:r>
          </a:p>
          <a:p>
            <a:pPr marL="429895">
              <a:defRPr/>
            </a:pPr>
            <a:r>
              <a:rPr lang="en-US" sz="2050" dirty="0">
                <a:solidFill>
                  <a:srgbClr val="002060"/>
                </a:solidFill>
                <a:latin typeface="Century Gothic" panose="020B0502020202020204" pitchFamily="34" charset="0"/>
              </a:rPr>
              <a:t>All applications for certification go via an assessment body and there are processes and procedures in place, also on the e-platform.</a:t>
            </a:r>
          </a:p>
          <a:p>
            <a:pPr marL="429895">
              <a:defRPr/>
            </a:pPr>
            <a:r>
              <a:rPr lang="en-US" sz="2050" dirty="0">
                <a:solidFill>
                  <a:srgbClr val="002060"/>
                </a:solidFill>
                <a:latin typeface="Century Gothic" panose="020B0502020202020204" pitchFamily="34" charset="0"/>
              </a:rPr>
              <a:t>This online application system provides an alternative for candidates to apply for a replacement of lost certificate </a:t>
            </a:r>
            <a:r>
              <a:rPr lang="en-US" sz="2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directly from Umalusi</a:t>
            </a:r>
            <a:r>
              <a:rPr lang="en-US" sz="205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429895">
              <a:defRPr/>
            </a:pPr>
            <a:r>
              <a:rPr lang="en-US" sz="2050" dirty="0">
                <a:solidFill>
                  <a:srgbClr val="002060"/>
                </a:solidFill>
                <a:latin typeface="Century Gothic" panose="020B0502020202020204" pitchFamily="34" charset="0"/>
              </a:rPr>
              <a:t>The current processes will continue for those candidates who opt to apply via an Assessment Body to Umalusi.</a:t>
            </a:r>
          </a:p>
          <a:p>
            <a:pPr marL="429895">
              <a:defRPr/>
            </a:pPr>
            <a:endParaRPr lang="en-US" altLang="en-US" sz="2000" dirty="0">
              <a:solidFill>
                <a:srgbClr val="00008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7554200-9747-9171-FF0D-7747D81D7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7" y="350837"/>
            <a:ext cx="9066212" cy="656553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Differences: First issue, Replacement certificate and the Re-issue of a certificate.</a:t>
            </a:r>
            <a:endParaRPr lang="en-ZA" altLang="en-US" sz="2400" dirty="0">
              <a:solidFill>
                <a:srgbClr val="002060"/>
              </a:solidFill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5F6AFCF1-CB14-904F-9210-699CB49758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8475" y="1115878"/>
            <a:ext cx="9066213" cy="5134315"/>
          </a:xfrm>
        </p:spPr>
        <p:txBody>
          <a:bodyPr/>
          <a:lstStyle/>
          <a:p>
            <a:pPr marL="106045" indent="0">
              <a:buNone/>
              <a:defRPr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First issue/Reissue certificate                                  </a:t>
            </a:r>
            <a:r>
              <a:rPr lang="en-ZA" altLang="en-US" sz="2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Replacement certificate</a:t>
            </a:r>
          </a:p>
          <a:p>
            <a:pPr marL="429895">
              <a:defRPr/>
            </a:pPr>
            <a:endParaRPr lang="en-ZA" altLang="en-US" sz="2000" dirty="0">
              <a:solidFill>
                <a:srgbClr val="004A8F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429895">
              <a:defRPr/>
            </a:pPr>
            <a:endParaRPr lang="en-US" altLang="en-US" sz="2000" dirty="0">
              <a:solidFill>
                <a:srgbClr val="00008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D5490-EEDA-EEF5-B2F1-D5DE58BF9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02" y="1408879"/>
            <a:ext cx="4783765" cy="5999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49A7DF-622E-95C4-74EA-D806F709C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906" y="1388415"/>
            <a:ext cx="4939140" cy="59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4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7554200-9747-9171-FF0D-7747D81D7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7" y="350837"/>
            <a:ext cx="9066212" cy="1106004"/>
          </a:xfrm>
        </p:spPr>
        <p:txBody>
          <a:bodyPr/>
          <a:lstStyle/>
          <a:p>
            <a:r>
              <a:rPr lang="en-ZA" altLang="en-US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Procedure for application</a:t>
            </a:r>
            <a:br>
              <a:rPr lang="en-ZA" altLang="en-US" sz="3600" dirty="0">
                <a:solidFill>
                  <a:srgbClr val="004A8F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en-ZA" altLang="en-US" sz="3600" dirty="0">
              <a:solidFill>
                <a:srgbClr val="004A8F"/>
              </a:solidFill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5F6AFCF1-CB14-904F-9210-699CB49758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8475" y="1456841"/>
            <a:ext cx="9066213" cy="4793352"/>
          </a:xfrm>
        </p:spPr>
        <p:txBody>
          <a:bodyPr/>
          <a:lstStyle/>
          <a:p>
            <a:pPr marL="429895" lvl="1" indent="-323850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defRPr/>
            </a:pPr>
            <a:r>
              <a:rPr lang="en-ZA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Must provide a certified copy of ID/Passport.</a:t>
            </a:r>
          </a:p>
          <a:p>
            <a:pPr marL="429895" lvl="1" indent="-323850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defRPr/>
            </a:pPr>
            <a:r>
              <a:rPr lang="en-ZA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Must provide a signed affidavit.</a:t>
            </a:r>
          </a:p>
          <a:p>
            <a:pPr marL="429895">
              <a:defRPr/>
            </a:pPr>
            <a:r>
              <a:rPr lang="en-ZA" alt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First issue certificate number will be cancelled and a replacement certificate with new certificate number will be issued.</a:t>
            </a:r>
          </a:p>
          <a:p>
            <a:pPr marL="429895">
              <a:defRPr/>
            </a:pPr>
            <a:r>
              <a:rPr lang="en-ZA" alt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 new certificate number must be used for the purpose of verification by a Higher Education Institution and/or Employer</a:t>
            </a:r>
            <a:r>
              <a:rPr lang="en-ZA" altLang="en-US" sz="2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  <a:p>
            <a:pPr marL="429895">
              <a:defRPr/>
            </a:pPr>
            <a:endParaRPr lang="en-ZA" altLang="en-US" sz="2000" dirty="0">
              <a:solidFill>
                <a:srgbClr val="004A8F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429895">
              <a:defRPr/>
            </a:pPr>
            <a:endParaRPr lang="en-US" altLang="en-US" sz="2000" dirty="0">
              <a:solidFill>
                <a:srgbClr val="00008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1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7554200-9747-9171-FF0D-7747D81D7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7" y="193638"/>
            <a:ext cx="9066212" cy="946673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Why an alternative for the replacement of a lost certificate</a:t>
            </a:r>
            <a:endParaRPr lang="en-ZA" altLang="en-US" sz="3600" dirty="0">
              <a:solidFill>
                <a:srgbClr val="002060"/>
              </a:solidFill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5F6AFCF1-CB14-904F-9210-699CB49758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121" y="1406126"/>
            <a:ext cx="9601200" cy="5432610"/>
          </a:xfrm>
        </p:spPr>
        <p:txBody>
          <a:bodyPr/>
          <a:lstStyle/>
          <a:p>
            <a:pPr marL="429895">
              <a:spcAft>
                <a:spcPts val="120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Century Gothic"/>
              </a:rPr>
              <a:t>Less costly, more efficient and convenient compared to traditional method: </a:t>
            </a:r>
          </a:p>
          <a:p>
            <a:pPr marL="860107" lvl="1">
              <a:spcAft>
                <a:spcPts val="120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Century Gothic"/>
              </a:rPr>
              <a:t>Reduced turn-a-round time to issue a replacement certificate because applications are directed directly to Umalusi.</a:t>
            </a:r>
          </a:p>
          <a:p>
            <a:pPr marL="860107" lvl="1">
              <a:spcAft>
                <a:spcPts val="120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Century Gothic"/>
              </a:rPr>
              <a:t>Candidates can apply from anywhere (home/office).</a:t>
            </a:r>
          </a:p>
          <a:p>
            <a:pPr marL="860107" lvl="1">
              <a:spcAft>
                <a:spcPts val="120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Century Gothic"/>
              </a:rPr>
              <a:t>Time saving: no need to travel long distances to district, provincial of national offices. </a:t>
            </a:r>
          </a:p>
          <a:p>
            <a:pPr marL="860107" lvl="1">
              <a:spcAft>
                <a:spcPts val="120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Century Gothic"/>
              </a:rPr>
              <a:t>Certificates can be couriered to a place of choice.</a:t>
            </a:r>
          </a:p>
          <a:p>
            <a:pPr marL="860107" lvl="1">
              <a:spcAft>
                <a:spcPts val="120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Century Gothic"/>
              </a:rPr>
              <a:t>Cost saving: Save on traveling costs.</a:t>
            </a:r>
          </a:p>
          <a:p>
            <a:pPr marL="860107" lvl="1">
              <a:spcAft>
                <a:spcPts val="120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Century Gothic"/>
              </a:rPr>
              <a:t>Reduce the paper trail: No more application forms.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29895">
              <a:spcAft>
                <a:spcPts val="120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Century Gothic"/>
              </a:rPr>
              <a:t>Improved service delivery, reduced turn-a-round time.</a:t>
            </a:r>
          </a:p>
          <a:p>
            <a:pPr marL="429895">
              <a:spcAft>
                <a:spcPts val="120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Century Gothic"/>
              </a:rPr>
              <a:t>The digital footprint is everywhere and requires that candidates should be able to apply digitally/electronically for the issuing of a replacement certificate.</a:t>
            </a:r>
            <a:endParaRPr lang="en-ZA" sz="2000" dirty="0">
              <a:solidFill>
                <a:srgbClr val="002060"/>
              </a:solidFill>
              <a:latin typeface="Century Gothic"/>
              <a:ea typeface="Calibri" panose="020F0502020204030204" pitchFamily="34" charset="0"/>
            </a:endParaRPr>
          </a:p>
          <a:p>
            <a:pPr marL="429895">
              <a:defRPr/>
            </a:pPr>
            <a:endParaRPr lang="en-US" altLang="en-US" sz="2000" dirty="0">
              <a:solidFill>
                <a:srgbClr val="00008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0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8039F61-4216-4DC8-86C2-4B10D207F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172123"/>
            <a:ext cx="9066213" cy="1151068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System development and implementation</a:t>
            </a:r>
            <a:endParaRPr lang="en-ZA" altLang="en-US" dirty="0">
              <a:solidFill>
                <a:srgbClr val="002060"/>
              </a:solidFill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8EC404A-5818-441B-9E43-397BE65F90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6544" y="1739362"/>
            <a:ext cx="9601200" cy="4604272"/>
          </a:xfrm>
        </p:spPr>
        <p:txBody>
          <a:bodyPr/>
          <a:lstStyle/>
          <a:p>
            <a:pPr marL="429895">
              <a:spcBef>
                <a:spcPts val="0"/>
              </a:spcBef>
              <a:spcAft>
                <a:spcPts val="600"/>
              </a:spcAft>
            </a:pPr>
            <a:r>
              <a:rPr lang="en-ZA" alt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The online application system was deployed on 1 July 2022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29895">
              <a:spcBef>
                <a:spcPts val="0"/>
              </a:spcBef>
              <a:spcAft>
                <a:spcPts val="600"/>
              </a:spcAft>
            </a:pPr>
            <a:r>
              <a:rPr lang="en-ZA" alt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It was implemented on a small scale to iron out all minor problems</a:t>
            </a:r>
          </a:p>
          <a:p>
            <a:pPr marL="429895">
              <a:spcBef>
                <a:spcPts val="0"/>
              </a:spcBef>
              <a:spcAft>
                <a:spcPts val="600"/>
              </a:spcAft>
            </a:pPr>
            <a:r>
              <a:rPr lang="en-ZA" alt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Started with 11 printed certificates in the first month.</a:t>
            </a:r>
          </a:p>
          <a:p>
            <a:pPr marL="429895">
              <a:spcBef>
                <a:spcPts val="0"/>
              </a:spcBef>
              <a:spcAft>
                <a:spcPts val="600"/>
              </a:spcAft>
            </a:pPr>
            <a:r>
              <a:rPr lang="en-ZA" alt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January – 333 replacements</a:t>
            </a:r>
          </a:p>
          <a:p>
            <a:pPr marL="429895">
              <a:spcBef>
                <a:spcPts val="0"/>
              </a:spcBef>
              <a:spcAft>
                <a:spcPts val="600"/>
              </a:spcAft>
            </a:pPr>
            <a:r>
              <a:rPr lang="en-ZA" alt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February – 278 replacements</a:t>
            </a:r>
          </a:p>
          <a:p>
            <a:pPr marL="429895">
              <a:spcBef>
                <a:spcPts val="0"/>
              </a:spcBef>
              <a:spcAft>
                <a:spcPts val="600"/>
              </a:spcAft>
            </a:pPr>
            <a:r>
              <a:rPr lang="en-ZA" alt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Grown substantially to 1 459 printed certificates as on 27 March 2023</a:t>
            </a:r>
          </a:p>
          <a:p>
            <a:pPr marL="429895">
              <a:spcBef>
                <a:spcPts val="0"/>
              </a:spcBef>
              <a:spcAft>
                <a:spcPts val="600"/>
              </a:spcAft>
            </a:pPr>
            <a:r>
              <a:rPr lang="en-ZA" alt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Total number of profiles = </a:t>
            </a:r>
            <a:r>
              <a:rPr lang="en-ZA" alt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6 086 </a:t>
            </a:r>
            <a:endParaRPr lang="en-ZA" alt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29895">
              <a:spcBef>
                <a:spcPts val="0"/>
              </a:spcBef>
              <a:spcAft>
                <a:spcPts val="600"/>
              </a:spcAft>
            </a:pPr>
            <a:endParaRPr lang="en-ZA" altLang="en-US" sz="2800" dirty="0">
              <a:solidFill>
                <a:srgbClr val="003399"/>
              </a:solidFill>
              <a:latin typeface="Century Gothic" panose="020B0502020202020204" pitchFamily="34" charset="0"/>
            </a:endParaRPr>
          </a:p>
          <a:p>
            <a:pPr marL="429895">
              <a:spcBef>
                <a:spcPts val="1200"/>
              </a:spcBef>
              <a:spcAft>
                <a:spcPts val="3000"/>
              </a:spcAft>
            </a:pPr>
            <a:endParaRPr lang="en-ZA" altLang="en-US" sz="2800" dirty="0">
              <a:solidFill>
                <a:srgbClr val="004A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2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588B07C-FCF8-4479-8B7B-555D8E399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198438"/>
            <a:ext cx="9074150" cy="780508"/>
          </a:xfrm>
        </p:spPr>
        <p:txBody>
          <a:bodyPr/>
          <a:lstStyle/>
          <a:p>
            <a:br>
              <a:rPr lang="en-US" altLang="en-US" sz="3600" b="1" dirty="0">
                <a:solidFill>
                  <a:srgbClr val="004A8F"/>
                </a:solidFill>
                <a:latin typeface="Century Gothic" panose="020B0502020202020204" pitchFamily="34" charset="0"/>
              </a:rPr>
            </a:br>
            <a:br>
              <a:rPr lang="en-US" altLang="en-US" sz="3600" b="1" dirty="0">
                <a:solidFill>
                  <a:srgbClr val="004A8F"/>
                </a:solidFill>
                <a:latin typeface="Century Gothic" panose="020B0502020202020204" pitchFamily="34" charset="0"/>
              </a:rPr>
            </a:br>
            <a:r>
              <a:rPr lang="en-US" alt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Overview of process</a:t>
            </a:r>
            <a:br>
              <a:rPr lang="en-US" altLang="en-US" sz="3600" b="1" dirty="0">
                <a:solidFill>
                  <a:srgbClr val="004A8F"/>
                </a:solidFill>
                <a:latin typeface="Century Gothic" panose="020B0502020202020204" pitchFamily="34" charset="0"/>
              </a:rPr>
            </a:br>
            <a:br>
              <a:rPr lang="en-US" altLang="en-US" sz="3600" b="1" dirty="0">
                <a:solidFill>
                  <a:srgbClr val="004A8F"/>
                </a:solidFill>
                <a:latin typeface="Century Gothic" panose="020B0502020202020204" pitchFamily="34" charset="0"/>
              </a:rPr>
            </a:br>
            <a:endParaRPr lang="en-ZA" altLang="en-US" sz="3600" dirty="0">
              <a:solidFill>
                <a:srgbClr val="004A8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FAB4D-8E20-4086-B625-0A0F64570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9248" y="1355464"/>
            <a:ext cx="8240358" cy="496048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Candidate register and provide personal detail</a:t>
            </a:r>
          </a:p>
          <a:p>
            <a:pPr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Candidate apply for a replacement – upload ID and Affidavit</a:t>
            </a:r>
          </a:p>
          <a:p>
            <a:pPr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Payment of R129.00 for the replacement</a:t>
            </a:r>
          </a:p>
          <a:p>
            <a:pPr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Courier cost of R 65.00 if required – Only in SA</a:t>
            </a:r>
          </a:p>
          <a:p>
            <a:pPr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Turn-a-round time</a:t>
            </a:r>
          </a:p>
          <a:p>
            <a:pPr lvl="1"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Collection – within 2 days</a:t>
            </a:r>
          </a:p>
          <a:p>
            <a:pPr lvl="1"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Courier – 7 working days</a:t>
            </a:r>
          </a:p>
          <a:p>
            <a:pPr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Candidate can trace application process</a:t>
            </a:r>
          </a:p>
          <a:p>
            <a:pPr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Apply anywhere using your cellphone or personal computer</a:t>
            </a:r>
          </a:p>
        </p:txBody>
      </p:sp>
    </p:spTree>
    <p:extLst>
      <p:ext uri="{BB962C8B-B14F-4D97-AF65-F5344CB8AC3E}">
        <p14:creationId xmlns:p14="http://schemas.microsoft.com/office/powerpoint/2010/main" val="4209733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nth xmlns="ed00da89-1ce4-4a3f-9e79-af189f636d08" xsi:nil="true"/>
    <SharedWithUsers xmlns="c8cf9c07-3444-4691-a00a-3f9da910ecfe">
      <UserInfo>
        <DisplayName>Zolile Hlabeni</DisplayName>
        <AccountId>26</AccountId>
        <AccountType/>
      </UserInfo>
      <UserInfo>
        <DisplayName>Obakeng Babe</DisplayName>
        <AccountId>27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8EDA1486561418AE31FE924B4DBCD" ma:contentTypeVersion="8" ma:contentTypeDescription="Create a new document." ma:contentTypeScope="" ma:versionID="356f4cfbf9832859cdd6c1192d76fea6">
  <xsd:schema xmlns:xsd="http://www.w3.org/2001/XMLSchema" xmlns:xs="http://www.w3.org/2001/XMLSchema" xmlns:p="http://schemas.microsoft.com/office/2006/metadata/properties" xmlns:ns2="ed00da89-1ce4-4a3f-9e79-af189f636d08" xmlns:ns3="c8cf9c07-3444-4691-a00a-3f9da910ecfe" targetNamespace="http://schemas.microsoft.com/office/2006/metadata/properties" ma:root="true" ma:fieldsID="d3823833790bc0c55661907eccc397f1" ns2:_="" ns3:_="">
    <xsd:import namespace="ed00da89-1ce4-4a3f-9e79-af189f636d08"/>
    <xsd:import namespace="c8cf9c07-3444-4691-a00a-3f9da910ec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onth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0da89-1ce4-4a3f-9e79-af189f636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onth" ma:index="14" nillable="true" ma:displayName="Month" ma:internalName="Month">
      <xsd:simpleType>
        <xsd:restriction base="dms:Text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f9c07-3444-4691-a00a-3f9da910ec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F11E10-516C-4072-8C94-C8EF83D30C6C}">
  <ds:schemaRefs>
    <ds:schemaRef ds:uri="http://purl.org/dc/elements/1.1/"/>
    <ds:schemaRef ds:uri="http://purl.org/dc/terms/"/>
    <ds:schemaRef ds:uri="ed00da89-1ce4-4a3f-9e79-af189f636d0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c8cf9c07-3444-4691-a00a-3f9da910ecf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98098EA-0052-4343-808B-CE8F7DAA16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F5A02E-6050-4E28-9D29-2472D77E4145}">
  <ds:schemaRefs>
    <ds:schemaRef ds:uri="c8cf9c07-3444-4691-a00a-3f9da910ecfe"/>
    <ds:schemaRef ds:uri="ed00da89-1ce4-4a3f-9e79-af189f636d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696</Words>
  <Application>Microsoft Office PowerPoint</Application>
  <PresentationFormat>Custom</PresentationFormat>
  <Paragraphs>82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Century Gothic</vt:lpstr>
      <vt:lpstr>Symbol</vt:lpstr>
      <vt:lpstr>Times New Roman</vt:lpstr>
      <vt:lpstr>Wingdings</vt:lpstr>
      <vt:lpstr>1_Office Theme</vt:lpstr>
      <vt:lpstr>Webinar  Innovatively replacing your lost or damaged certificate issued by Umalusi  March 2023</vt:lpstr>
      <vt:lpstr>Outline</vt:lpstr>
      <vt:lpstr>Introduction</vt:lpstr>
      <vt:lpstr>Background</vt:lpstr>
      <vt:lpstr>Differences: First issue, Replacement certificate and the Re-issue of a certificate.</vt:lpstr>
      <vt:lpstr>Procedure for application </vt:lpstr>
      <vt:lpstr>Why an alternative for the replacement of a lost certificate</vt:lpstr>
      <vt:lpstr>System development and implementation</vt:lpstr>
      <vt:lpstr>  Overview of process  </vt:lpstr>
      <vt:lpstr>How does a candidate apply online for a replacement certificate?</vt:lpstr>
      <vt:lpstr>Umalusi website</vt:lpstr>
      <vt:lpstr>Landing page - applicant</vt:lpstr>
      <vt:lpstr>Step 1: Register an account</vt:lpstr>
      <vt:lpstr>Step 1: Register an account</vt:lpstr>
      <vt:lpstr>Step 1: Register an account</vt:lpstr>
      <vt:lpstr>Step 1: Register an account</vt:lpstr>
      <vt:lpstr>Step 1: Register an account</vt:lpstr>
      <vt:lpstr>Step 2: Create request (detail)</vt:lpstr>
      <vt:lpstr>Step 2: Select type of certificate</vt:lpstr>
      <vt:lpstr>Step 2: Upload documentation</vt:lpstr>
      <vt:lpstr>Online application process</vt:lpstr>
      <vt:lpstr>Step 2: Choose collection/courier</vt:lpstr>
      <vt:lpstr>Step 2 – Provide delivery address</vt:lpstr>
      <vt:lpstr>Step 2: Payment</vt:lpstr>
      <vt:lpstr>Step 2: Payment</vt:lpstr>
      <vt:lpstr>Step 3: Track your application</vt:lpstr>
      <vt:lpstr>Flyer with the processes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 and Here  Date   Speaker</dc:title>
  <dc:creator>Eugenie Rabe</dc:creator>
  <cp:lastModifiedBy>Biki Lepota</cp:lastModifiedBy>
  <cp:revision>18</cp:revision>
  <cp:lastPrinted>2022-05-23T13:24:33Z</cp:lastPrinted>
  <dcterms:modified xsi:type="dcterms:W3CDTF">2023-03-28T13:59:40Z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0x0101002F58EDA1486561418AE31FE924B4DBCD</vt:lpwstr>
  </property>
</Properties>
</file>